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356" r:id="rId4"/>
    <p:sldId id="302" r:id="rId5"/>
    <p:sldId id="357" r:id="rId6"/>
    <p:sldId id="358" r:id="rId7"/>
    <p:sldId id="360" r:id="rId8"/>
    <p:sldId id="361" r:id="rId9"/>
    <p:sldId id="362" r:id="rId10"/>
    <p:sldId id="367" r:id="rId11"/>
    <p:sldId id="369" r:id="rId12"/>
    <p:sldId id="363" r:id="rId13"/>
    <p:sldId id="364" r:id="rId14"/>
    <p:sldId id="365" r:id="rId15"/>
    <p:sldId id="370" r:id="rId16"/>
    <p:sldId id="371" r:id="rId17"/>
    <p:sldId id="387" r:id="rId18"/>
    <p:sldId id="388" r:id="rId19"/>
    <p:sldId id="578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F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F032-694F-334A-ACA5-8C86629ADE9F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F93F8-525F-2F41-866A-E6C8F498E6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6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cdbb6f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cdbb6f9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974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0cdbb6f9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0cdbb6f9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4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DE815-6D9F-4F4E-9033-8E5A7E7A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00C444-1519-D94E-A005-71A0D8D0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34BCF3-AD81-0E49-9F18-ED8F9B44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08162F-EA97-1440-B20A-971E29F0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D4C8CE-7579-514A-AB54-4373B6B9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3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7531F-9D3A-D949-A683-DF04551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912A8C-52A3-2943-A0AE-1035CE189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06979-D78D-2C49-A984-38CBFA30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7929E8-3BA9-ED47-BD24-FD76897F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15C102-899E-F042-A2A3-1F4EF8C6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63589A-E5C7-4543-8BEF-32152E5C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38932C-83E7-0746-BC7A-9F5F0025F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81729-E941-5A47-B69C-A29E6247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20ECCD-2D39-A144-9D0E-FDD6B134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47824C-3C85-E942-BAC5-A80D6F8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5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3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3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2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0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5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1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4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1AE91-62A1-9C46-9405-3F75AEE7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2D7A4-4C80-8543-BD26-DD395974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4B157-A647-464A-B2AF-45B7CCEB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ED6C2-7E8A-D040-A52B-52F34EA0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FF257-9DCD-3F43-9997-91D0C2ED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57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2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26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35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36295-99B2-9246-BAAE-F6F03D9C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E94983-9F72-9841-B7BF-A564F14B2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C8DF9-A37B-D540-82B4-37FAA59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6A2EB-005D-6C44-AE76-5800E407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11C45-E119-B943-A7DC-CC4CF7B0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10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CD499-9811-C349-B38D-F37F907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F7DF84-3016-7D48-91EE-7B928382D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FEE120-9F1D-4E4E-8F1D-3587A11DE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08C067-CBFF-154A-BB87-D1332923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57010D-58DB-1B46-A7D4-9E3A2984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56457-D8A2-FE4A-8B61-93B51DAA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4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E2016-A017-BB40-9834-204921BA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FE841C-479D-AC43-8B45-50FEED6F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473465-94C1-414C-B567-A5D0CBE4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1C1A92-B276-B44B-B784-64C873D45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62D109-3552-0144-9A12-B84A6A66D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DC7F02-A042-6549-90A5-D88FC2FC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478F3F-A2AF-1342-BC97-AED1D654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82BA60-3689-0C47-839A-2BA806C8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1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57D0F-2742-EB41-AD55-DF3E5668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C6A8EF-0183-9849-A5D5-0A24ED95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C907C-4E48-BA45-8E56-E64A66BD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DFF9D9-D02A-E949-9F82-AEB63F2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4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31F781-294D-0842-A955-CC6F775F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5F5B77-B0CD-3E4B-BCE6-A7B7591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162F86-FE9C-AE45-9B1C-44A586FA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6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AA5B6-98D9-2245-80CC-F87821F8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2328-B208-0444-B198-6DD19236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98754-80F5-9643-A097-101BEFF22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25879-E1EF-F74F-8F14-A1CEB6E4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0591F3-094B-E749-AF68-63C82177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D47397-7BBC-3A47-A84F-0490108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3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014F-82B5-734A-80B7-B8FD9811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0AD7C0-ECFE-2943-A292-DC314C459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15D509-1FAA-6C47-8B27-F0EAC1ED6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22731C-1498-8B47-B134-6891561D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75153A-AF33-6548-9C23-9044AD2E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F0D97D-E5EA-9E43-99D7-A7F55F8D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79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89BE98-63FA-AD49-825D-35807E73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13999C-F302-BF46-AE15-790D10EC0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383251-9315-F544-B3EE-BD9B8BA4B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3D778-4B2D-F143-9DF5-429E80ABE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36A3E4-BE05-D445-BEF6-8ED6D01BE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19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9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udit.perez@ung.s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clumpy.gitlab.io/CLUMPY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tiff"/><Relationship Id="rId4" Type="http://schemas.openxmlformats.org/officeDocument/2006/relationships/hyperlink" Target="https://github.com/peroju/dmtools_gammap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ta-observatory.org/" TargetMode="Externa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marcocirelli.net/PPPC4DMI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6B0A0FE4-9257-8846-B47C-9EC073AA7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1BAF6E3-0B3A-4F40-9D99-7D3830C5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394739" y="-94669"/>
            <a:ext cx="129170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AB84319-80F8-8241-9E98-1AB1C869E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0586" y="5103053"/>
            <a:ext cx="3030828" cy="1253297"/>
          </a:xfrm>
        </p:spPr>
        <p:txBody>
          <a:bodyPr>
            <a:normAutofit fontScale="92500"/>
          </a:bodyPr>
          <a:lstStyle/>
          <a:p>
            <a:r>
              <a:rPr lang="en-GB" sz="1400" b="1" dirty="0" err="1">
                <a:solidFill>
                  <a:schemeClr val="bg1"/>
                </a:solidFill>
              </a:rPr>
              <a:t>Judit</a:t>
            </a:r>
            <a:r>
              <a:rPr lang="en-GB" sz="1400" b="1" dirty="0">
                <a:solidFill>
                  <a:schemeClr val="bg1"/>
                </a:solidFill>
              </a:rPr>
              <a:t> Pérez-Romero &amp; </a:t>
            </a:r>
            <a:r>
              <a:rPr lang="en-GB" sz="1400" b="1" dirty="0" err="1">
                <a:solidFill>
                  <a:schemeClr val="bg1"/>
                </a:solidFill>
              </a:rPr>
              <a:t>Gabrijela</a:t>
            </a:r>
            <a:r>
              <a:rPr lang="en-GB" sz="1400" b="1" dirty="0">
                <a:solidFill>
                  <a:schemeClr val="bg1"/>
                </a:solidFill>
              </a:rPr>
              <a:t> </a:t>
            </a:r>
            <a:r>
              <a:rPr lang="en-GB" sz="1400" b="1" dirty="0" err="1">
                <a:solidFill>
                  <a:schemeClr val="bg1"/>
                </a:solidFill>
              </a:rPr>
              <a:t>Zaharijas</a:t>
            </a:r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Cosmology and Astrophysics </a:t>
            </a:r>
            <a:r>
              <a:rPr lang="en-GB" sz="1400" dirty="0" err="1">
                <a:solidFill>
                  <a:schemeClr val="bg1"/>
                </a:solidFill>
              </a:rPr>
              <a:t>Center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University of Nova </a:t>
            </a:r>
            <a:r>
              <a:rPr lang="en-GB" sz="1400" dirty="0" err="1">
                <a:solidFill>
                  <a:schemeClr val="bg1"/>
                </a:solidFill>
              </a:rPr>
              <a:t>Gorica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judit.perez@ung.si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01B685-E64D-FA45-8A38-FA20898A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06D338-F38D-AC40-BF1C-11FAF028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2</a:t>
            </a:fld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B3BF24-4D47-DD41-BFD4-35E8AC76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67A5F8F-87E0-3944-AC89-A34CE28D7DD9}"/>
              </a:ext>
            </a:extLst>
          </p:cNvPr>
          <p:cNvSpPr/>
          <p:nvPr/>
        </p:nvSpPr>
        <p:spPr>
          <a:xfrm>
            <a:off x="773803" y="244699"/>
            <a:ext cx="10579995" cy="18674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Hands-on session:</a:t>
            </a:r>
            <a:br>
              <a:rPr lang="en-GB" sz="4800" dirty="0"/>
            </a:br>
            <a:r>
              <a:rPr lang="en-GB" sz="4800" dirty="0"/>
              <a:t>How to search for Dark Matter with CTA?</a:t>
            </a:r>
          </a:p>
        </p:txBody>
      </p:sp>
    </p:spTree>
    <p:extLst>
      <p:ext uri="{BB962C8B-B14F-4D97-AF65-F5344CB8AC3E}">
        <p14:creationId xmlns:p14="http://schemas.microsoft.com/office/powerpoint/2010/main" val="296258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522234"/>
            <a:ext cx="88525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1100" dirty="0"/>
          </a:p>
          <a:p>
            <a:endParaRPr lang="en-GB" sz="5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 Annihilation of Weakly Interactive Massive Particles (WIMPs)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6174CD-6A2D-534D-A37A-77B5C89673BE}"/>
              </a:ext>
            </a:extLst>
          </p:cNvPr>
          <p:cNvSpPr txBox="1"/>
          <p:nvPr/>
        </p:nvSpPr>
        <p:spPr>
          <a:xfrm>
            <a:off x="8324854" y="2484654"/>
            <a:ext cx="158248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Spectral model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5368A-229A-EF42-95B6-23E33048AFB1}"/>
              </a:ext>
            </a:extLst>
          </p:cNvPr>
          <p:cNvSpPr txBox="1"/>
          <p:nvPr/>
        </p:nvSpPr>
        <p:spPr>
          <a:xfrm>
            <a:off x="2002202" y="2484654"/>
            <a:ext cx="142859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Spatial model</a:t>
            </a:r>
          </a:p>
        </p:txBody>
      </p:sp>
      <p:pic>
        <p:nvPicPr>
          <p:cNvPr id="28" name="Picture 2" descr="Resultado de imagen de clumpy logo">
            <a:extLst>
              <a:ext uri="{FF2B5EF4-FFF2-40B4-BE49-F238E27FC236}">
                <a16:creationId xmlns:a16="http://schemas.microsoft.com/office/drawing/2014/main" id="{BE8CDD19-5B0A-304A-851E-4A2A4D50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8" y="2766400"/>
            <a:ext cx="1139743" cy="63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EB02E27-48DC-3041-8C9B-A8FA6692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7" y="2908973"/>
            <a:ext cx="4205570" cy="289741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0551263-629C-3F4F-ACF5-2EACBD4D5EC8}"/>
              </a:ext>
            </a:extLst>
          </p:cNvPr>
          <p:cNvSpPr txBox="1"/>
          <p:nvPr/>
        </p:nvSpPr>
        <p:spPr>
          <a:xfrm>
            <a:off x="194257" y="5714891"/>
            <a:ext cx="32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Created with CLUMPY software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143AB82-87BB-F94E-BFAA-338B3B56A4CA}"/>
              </a:ext>
            </a:extLst>
          </p:cNvPr>
          <p:cNvSpPr/>
          <p:nvPr/>
        </p:nvSpPr>
        <p:spPr>
          <a:xfrm>
            <a:off x="158798" y="6015878"/>
            <a:ext cx="32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i="1" dirty="0"/>
              <a:t>[Charbonnier+12, Bonnivard+15, Hütten+18]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C1EB07D-910A-1748-B990-C79941F731DF}"/>
              </a:ext>
            </a:extLst>
          </p:cNvPr>
          <p:cNvSpPr/>
          <p:nvPr/>
        </p:nvSpPr>
        <p:spPr>
          <a:xfrm>
            <a:off x="194257" y="6252264"/>
            <a:ext cx="256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https://clumpy.gitlab.io/CLUMPY/</a:t>
            </a:r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75BF526-2962-EC4C-8636-8BD5492E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459" y="3285070"/>
            <a:ext cx="3065827" cy="296719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0BB4E-A52B-9C4C-B5E1-3B95949694E6}"/>
              </a:ext>
            </a:extLst>
          </p:cNvPr>
          <p:cNvSpPr txBox="1"/>
          <p:nvPr/>
        </p:nvSpPr>
        <p:spPr>
          <a:xfrm>
            <a:off x="8624574" y="3976387"/>
            <a:ext cx="3641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Gamma-ray emission spectrum from: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WIMP annihilation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m</a:t>
            </a:r>
            <a:r>
              <a:rPr lang="en-GB" i="1" baseline="-25000" dirty="0" err="1"/>
              <a:t>DM</a:t>
            </a:r>
            <a:r>
              <a:rPr lang="en-GB" dirty="0"/>
              <a:t> = 5 </a:t>
            </a:r>
            <a:r>
              <a:rPr lang="en-GB" dirty="0" err="1"/>
              <a:t>TeV</a:t>
            </a: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bƃ</a:t>
            </a:r>
            <a:r>
              <a:rPr lang="en-GB" dirty="0"/>
              <a:t> channel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7569ABB-F0AB-7F4E-91D0-8BA0E19438FC}"/>
              </a:ext>
            </a:extLst>
          </p:cNvPr>
          <p:cNvSpPr txBox="1"/>
          <p:nvPr/>
        </p:nvSpPr>
        <p:spPr>
          <a:xfrm>
            <a:off x="6272091" y="3475200"/>
            <a:ext cx="960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[Cirelli+11]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486647-EB89-0946-BEEF-5733A522597D}"/>
              </a:ext>
            </a:extLst>
          </p:cNvPr>
          <p:cNvCxnSpPr>
            <a:cxnSpLocks/>
          </p:cNvCxnSpPr>
          <p:nvPr/>
        </p:nvCxnSpPr>
        <p:spPr>
          <a:xfrm>
            <a:off x="5688169" y="2553285"/>
            <a:ext cx="0" cy="422760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5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Analyze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1FB6B4E-4910-C445-8776-AB8BB4B37FED}"/>
              </a:ext>
            </a:extLst>
          </p:cNvPr>
          <p:cNvSpPr/>
          <p:nvPr/>
        </p:nvSpPr>
        <p:spPr>
          <a:xfrm>
            <a:off x="684572" y="3311961"/>
            <a:ext cx="5458651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96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712890"/>
            <a:ext cx="981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Use maximum likelihood approach with a 3D fitting: 2 dimensions in space and 1 in energy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CC5F4D-6786-824E-8C8A-490D3DA6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70" y="2464574"/>
            <a:ext cx="4450009" cy="81714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652F670-DFE4-EC44-88C2-50ABF0244322}"/>
              </a:ext>
            </a:extLst>
          </p:cNvPr>
          <p:cNvSpPr txBox="1"/>
          <p:nvPr/>
        </p:nvSpPr>
        <p:spPr>
          <a:xfrm>
            <a:off x="5795492" y="261926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Cash</a:t>
            </a:r>
            <a:r>
              <a:rPr lang="en-GB" dirty="0"/>
              <a:t> statistics </a:t>
            </a:r>
            <a:r>
              <a:rPr lang="en-GB" sz="1400" i="1" dirty="0"/>
              <a:t>[Cash 79]</a:t>
            </a:r>
            <a:endParaRPr lang="en-GB" i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90596" y="4435492"/>
            <a:ext cx="983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To test if a model is better than other to fit a dataset we use the likelihood ratio test (</a:t>
            </a:r>
            <a:r>
              <a:rPr lang="en-GB" sz="2000" i="1" dirty="0"/>
              <a:t>TS</a:t>
            </a:r>
            <a:r>
              <a:rPr lang="en-GB" sz="2000" dirty="0"/>
              <a:t>):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97980EA-42C4-6049-A9AD-0C4B772A0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12" y="5141177"/>
            <a:ext cx="2919889" cy="1003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6408A76-7946-424B-A6E8-713CA325E562}"/>
              </a:ext>
            </a:extLst>
          </p:cNvPr>
          <p:cNvSpPr txBox="1"/>
          <p:nvPr/>
        </p:nvSpPr>
        <p:spPr>
          <a:xfrm>
            <a:off x="4876616" y="5051557"/>
            <a:ext cx="692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If </a:t>
            </a:r>
            <a:r>
              <a:rPr lang="en-GB" i="1" dirty="0"/>
              <a:t>H</a:t>
            </a:r>
            <a:r>
              <a:rPr lang="en-GB" i="1" baseline="-25000" dirty="0"/>
              <a:t>0</a:t>
            </a:r>
            <a:r>
              <a:rPr lang="en-GB" dirty="0"/>
              <a:t> is the null-hypothesis (only background), we determine a detection when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22B669A-175B-3E4C-907E-45199EAC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431" y="5880543"/>
            <a:ext cx="1184856" cy="42842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D2E52F9-B64D-234A-921C-6701D5FE03C0}"/>
              </a:ext>
            </a:extLst>
          </p:cNvPr>
          <p:cNvCxnSpPr/>
          <p:nvPr/>
        </p:nvCxnSpPr>
        <p:spPr>
          <a:xfrm>
            <a:off x="6903076" y="6094754"/>
            <a:ext cx="188031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D9EC987A-4873-9F42-88E2-31C854E2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81" y="5902944"/>
            <a:ext cx="734095" cy="42769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4A86C74-C059-C540-ACBC-05E702EAFBE3}"/>
              </a:ext>
            </a:extLst>
          </p:cNvPr>
          <p:cNvSpPr txBox="1"/>
          <p:nvPr/>
        </p:nvSpPr>
        <p:spPr>
          <a:xfrm>
            <a:off x="9646276" y="59100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1937F3-D350-AD4B-B947-3D9EC5E8CDEC}"/>
              </a:ext>
            </a:extLst>
          </p:cNvPr>
          <p:cNvSpPr txBox="1"/>
          <p:nvPr/>
        </p:nvSpPr>
        <p:spPr>
          <a:xfrm>
            <a:off x="9378174" y="6202353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</a:t>
            </a:r>
            <a:r>
              <a:rPr lang="en-GB" sz="1400" i="1" dirty="0" err="1"/>
              <a:t>Li&amp;Ma</a:t>
            </a:r>
            <a:r>
              <a:rPr lang="en-GB" sz="1400" i="1" dirty="0"/>
              <a:t> 83]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3C531ED-6F61-9346-961A-D4B094FAB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257" y="3344636"/>
            <a:ext cx="2940676" cy="516369"/>
          </a:xfrm>
          <a:prstGeom prst="rect">
            <a:avLst/>
          </a:prstGeom>
        </p:spPr>
      </p:pic>
      <p:sp>
        <p:nvSpPr>
          <p:cNvPr id="31" name="Flecha doblada hacia arriba 30">
            <a:extLst>
              <a:ext uri="{FF2B5EF4-FFF2-40B4-BE49-F238E27FC236}">
                <a16:creationId xmlns:a16="http://schemas.microsoft.com/office/drawing/2014/main" id="{7CD8F2DE-CCB4-7D47-B633-F7D5CEFCFAA6}"/>
              </a:ext>
            </a:extLst>
          </p:cNvPr>
          <p:cNvSpPr/>
          <p:nvPr/>
        </p:nvSpPr>
        <p:spPr>
          <a:xfrm rot="5400000">
            <a:off x="4189456" y="2130617"/>
            <a:ext cx="630383" cy="2521218"/>
          </a:xfrm>
          <a:prstGeom prst="bentUpArrow">
            <a:avLst>
              <a:gd name="adj1" fmla="val 12742"/>
              <a:gd name="adj2" fmla="val 17849"/>
              <a:gd name="adj3" fmla="val 20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6ABD8E-7DB3-7544-9B47-9285C8305E73}"/>
              </a:ext>
            </a:extLst>
          </p:cNvPr>
          <p:cNvSpPr txBox="1"/>
          <p:nvPr/>
        </p:nvSpPr>
        <p:spPr>
          <a:xfrm>
            <a:off x="3589816" y="3269743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the DM model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A52DD6A-C62B-F948-9297-0E5293DB1780}"/>
              </a:ext>
            </a:extLst>
          </p:cNvPr>
          <p:cNvSpPr txBox="1"/>
          <p:nvPr/>
        </p:nvSpPr>
        <p:spPr>
          <a:xfrm>
            <a:off x="290596" y="3900127"/>
            <a:ext cx="8594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 the fit, we obtain as best values the ones maximizing the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99411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545633"/>
            <a:ext cx="631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not found a signal… Then let’s put constraints!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18463" y="5261036"/>
            <a:ext cx="11583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This limits read as: the upper/lower value most probable to get by 95% of the times (if </a:t>
            </a:r>
            <a:r>
              <a:rPr lang="en-GB" sz="2000" i="1" dirty="0"/>
              <a:t>TS</a:t>
            </a:r>
            <a:r>
              <a:rPr lang="en-GB" sz="2000" dirty="0"/>
              <a:t> is distributed following a 𝜒</a:t>
            </a:r>
            <a:r>
              <a:rPr lang="en-GB" sz="2000" baseline="30000" dirty="0"/>
              <a:t>2</a:t>
            </a:r>
            <a:r>
              <a:rPr lang="en-GB" sz="2000" dirty="0"/>
              <a:t>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BE4B69-B558-8949-83CA-C4A7DD4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686" y="3351602"/>
            <a:ext cx="7149523" cy="184587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17FE1D8-6379-ED40-838D-4B9A531F1C05}"/>
              </a:ext>
            </a:extLst>
          </p:cNvPr>
          <p:cNvSpPr txBox="1"/>
          <p:nvPr/>
        </p:nvSpPr>
        <p:spPr>
          <a:xfrm>
            <a:off x="290595" y="2909769"/>
            <a:ext cx="4858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limits can be one-sided or two-sided: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05EB59-6C0C-B443-8C31-736B7457082B}"/>
              </a:ext>
            </a:extLst>
          </p:cNvPr>
          <p:cNvSpPr txBox="1"/>
          <p:nvPr/>
        </p:nvSpPr>
        <p:spPr>
          <a:xfrm>
            <a:off x="9201490" y="3946503"/>
            <a:ext cx="160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[picture by S. </a:t>
            </a:r>
            <a:r>
              <a:rPr lang="en-GB" sz="1400" i="1" dirty="0" err="1"/>
              <a:t>Fegan</a:t>
            </a:r>
            <a:endParaRPr lang="en-GB" sz="1400" i="1" dirty="0"/>
          </a:p>
          <a:p>
            <a:r>
              <a:rPr lang="en-GB" sz="1400" i="1" dirty="0"/>
              <a:t>for Fermi-LAT school]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5A50C9-1854-2B44-A3B5-978CD04F81B0}"/>
              </a:ext>
            </a:extLst>
          </p:cNvPr>
          <p:cNvSpPr txBox="1"/>
          <p:nvPr/>
        </p:nvSpPr>
        <p:spPr>
          <a:xfrm>
            <a:off x="1829717" y="6012919"/>
            <a:ext cx="328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For the one-sided distribution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797FEC2-8FBB-3F4C-95C7-E872C317EE71}"/>
              </a:ext>
            </a:extLst>
          </p:cNvPr>
          <p:cNvCxnSpPr>
            <a:stCxn id="12" idx="3"/>
          </p:cNvCxnSpPr>
          <p:nvPr/>
        </p:nvCxnSpPr>
        <p:spPr>
          <a:xfrm>
            <a:off x="5111128" y="6197585"/>
            <a:ext cx="1186641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280270A-F00F-E14A-BBE7-3EBE8B4F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51" y="6012919"/>
            <a:ext cx="2561089" cy="3953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C7E8A58-D947-6842-B368-793E3641DB85}"/>
              </a:ext>
            </a:extLst>
          </p:cNvPr>
          <p:cNvSpPr txBox="1"/>
          <p:nvPr/>
        </p:nvSpPr>
        <p:spPr>
          <a:xfrm>
            <a:off x="9114967" y="6029596"/>
            <a:ext cx="95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[Rolke+05]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1A1EFE-50C2-8540-915C-C62194B8796F}"/>
              </a:ext>
            </a:extLst>
          </p:cNvPr>
          <p:cNvSpPr txBox="1"/>
          <p:nvPr/>
        </p:nvSpPr>
        <p:spPr>
          <a:xfrm>
            <a:off x="290595" y="2227701"/>
            <a:ext cx="835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likelihood has several dependencies but we are only interested in </a:t>
            </a:r>
            <a:r>
              <a:rPr lang="en-GB" sz="2000" i="1" dirty="0"/>
              <a:t>scale</a:t>
            </a:r>
            <a:r>
              <a:rPr lang="en-GB" sz="2000" dirty="0"/>
              <a:t>: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16F68C4-7D36-F043-855C-332E679E010D}"/>
              </a:ext>
            </a:extLst>
          </p:cNvPr>
          <p:cNvSpPr txBox="1"/>
          <p:nvPr/>
        </p:nvSpPr>
        <p:spPr>
          <a:xfrm>
            <a:off x="9160621" y="2080341"/>
            <a:ext cx="1815112" cy="36933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Likelihood profile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B899AA-092F-E740-88D7-F90A9EA6EB46}"/>
              </a:ext>
            </a:extLst>
          </p:cNvPr>
          <p:cNvSpPr txBox="1"/>
          <p:nvPr/>
        </p:nvSpPr>
        <p:spPr>
          <a:xfrm>
            <a:off x="8804612" y="2422413"/>
            <a:ext cx="252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Project the likelihood to the parameter of interest</a:t>
            </a:r>
          </a:p>
        </p:txBody>
      </p:sp>
    </p:spTree>
    <p:extLst>
      <p:ext uri="{BB962C8B-B14F-4D97-AF65-F5344CB8AC3E}">
        <p14:creationId xmlns:p14="http://schemas.microsoft.com/office/powerpoint/2010/main" val="324379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545633"/>
            <a:ext cx="631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not found a signal… Then let’s put constraints!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C7E8A58-D947-6842-B368-793E3641DB85}"/>
              </a:ext>
            </a:extLst>
          </p:cNvPr>
          <p:cNvSpPr txBox="1"/>
          <p:nvPr/>
        </p:nvSpPr>
        <p:spPr>
          <a:xfrm>
            <a:off x="5652635" y="5963086"/>
            <a:ext cx="95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[Rolke+05]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1A1EFE-50C2-8540-915C-C62194B8796F}"/>
              </a:ext>
            </a:extLst>
          </p:cNvPr>
          <p:cNvSpPr txBox="1"/>
          <p:nvPr/>
        </p:nvSpPr>
        <p:spPr>
          <a:xfrm>
            <a:off x="290595" y="2227701"/>
            <a:ext cx="835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likelihood has several dependencies but we are only interested in </a:t>
            </a:r>
            <a:r>
              <a:rPr lang="en-GB" sz="2000" i="1" dirty="0"/>
              <a:t>scale</a:t>
            </a:r>
            <a:r>
              <a:rPr lang="en-GB" sz="2000" dirty="0"/>
              <a:t>: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16F68C4-7D36-F043-855C-332E679E010D}"/>
              </a:ext>
            </a:extLst>
          </p:cNvPr>
          <p:cNvSpPr txBox="1"/>
          <p:nvPr/>
        </p:nvSpPr>
        <p:spPr>
          <a:xfrm>
            <a:off x="9160621" y="2080341"/>
            <a:ext cx="1815112" cy="36933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Likelihood profile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B899AA-092F-E740-88D7-F90A9EA6EB46}"/>
              </a:ext>
            </a:extLst>
          </p:cNvPr>
          <p:cNvSpPr txBox="1"/>
          <p:nvPr/>
        </p:nvSpPr>
        <p:spPr>
          <a:xfrm>
            <a:off x="8804612" y="2422413"/>
            <a:ext cx="252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Project the likelihood to the parameter of interest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8C0D04C-B25B-684E-858E-DCD07D880C46}"/>
              </a:ext>
            </a:extLst>
          </p:cNvPr>
          <p:cNvCxnSpPr>
            <a:cxnSpLocks/>
          </p:cNvCxnSpPr>
          <p:nvPr/>
        </p:nvCxnSpPr>
        <p:spPr>
          <a:xfrm flipV="1">
            <a:off x="3616817" y="2938325"/>
            <a:ext cx="0" cy="2391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CE8893C-72DD-6345-9B13-A0EC4FE72C74}"/>
              </a:ext>
            </a:extLst>
          </p:cNvPr>
          <p:cNvCxnSpPr>
            <a:cxnSpLocks/>
          </p:cNvCxnSpPr>
          <p:nvPr/>
        </p:nvCxnSpPr>
        <p:spPr>
          <a:xfrm>
            <a:off x="3616817" y="5329707"/>
            <a:ext cx="5024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CCA50B0A-ECAE-8549-9F6F-EF736FB2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99969" y="3971754"/>
            <a:ext cx="1099715" cy="248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5E4142F-BC5C-1344-A7BF-D6B0179C5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55" y="5346833"/>
            <a:ext cx="542344" cy="257613"/>
          </a:xfrm>
          <a:prstGeom prst="rect">
            <a:avLst/>
          </a:prstGeom>
        </p:spPr>
      </p:pic>
      <p:sp>
        <p:nvSpPr>
          <p:cNvPr id="26" name="Forma libre 25">
            <a:extLst>
              <a:ext uri="{FF2B5EF4-FFF2-40B4-BE49-F238E27FC236}">
                <a16:creationId xmlns:a16="http://schemas.microsoft.com/office/drawing/2014/main" id="{477C754A-21C8-114C-9D86-43AF5912E0BA}"/>
              </a:ext>
            </a:extLst>
          </p:cNvPr>
          <p:cNvSpPr/>
          <p:nvPr/>
        </p:nvSpPr>
        <p:spPr>
          <a:xfrm rot="6131620">
            <a:off x="3894397" y="2273747"/>
            <a:ext cx="2810045" cy="3177341"/>
          </a:xfrm>
          <a:custGeom>
            <a:avLst/>
            <a:gdLst>
              <a:gd name="connsiteX0" fmla="*/ 0 w 2795651"/>
              <a:gd name="connsiteY0" fmla="*/ 0 h 1326524"/>
              <a:gd name="connsiteX1" fmla="*/ 2743200 w 2795651"/>
              <a:gd name="connsiteY1" fmla="*/ 489397 h 1326524"/>
              <a:gd name="connsiteX2" fmla="*/ 1803042 w 2795651"/>
              <a:gd name="connsiteY2" fmla="*/ 1326524 h 132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5651" h="1326524">
                <a:moveTo>
                  <a:pt x="0" y="0"/>
                </a:moveTo>
                <a:cubicBezTo>
                  <a:pt x="1221346" y="134155"/>
                  <a:pt x="2442693" y="268310"/>
                  <a:pt x="2743200" y="489397"/>
                </a:cubicBezTo>
                <a:cubicBezTo>
                  <a:pt x="3043707" y="710484"/>
                  <a:pt x="1961882" y="1182710"/>
                  <a:pt x="1803042" y="132652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171B1A7-87EA-5244-9B29-9DACA64BB8B9}"/>
              </a:ext>
            </a:extLst>
          </p:cNvPr>
          <p:cNvCxnSpPr>
            <a:cxnSpLocks/>
          </p:cNvCxnSpPr>
          <p:nvPr/>
        </p:nvCxnSpPr>
        <p:spPr>
          <a:xfrm flipV="1">
            <a:off x="5299419" y="2938325"/>
            <a:ext cx="0" cy="2391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55D261-7520-0549-A469-51F40B354E95}"/>
              </a:ext>
            </a:extLst>
          </p:cNvPr>
          <p:cNvCxnSpPr>
            <a:cxnSpLocks/>
          </p:cNvCxnSpPr>
          <p:nvPr/>
        </p:nvCxnSpPr>
        <p:spPr>
          <a:xfrm flipV="1">
            <a:off x="5879487" y="2938324"/>
            <a:ext cx="0" cy="2391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4656940-B36B-8B43-AA73-2DF4CBCE17B6}"/>
              </a:ext>
            </a:extLst>
          </p:cNvPr>
          <p:cNvCxnSpPr>
            <a:cxnSpLocks/>
          </p:cNvCxnSpPr>
          <p:nvPr/>
        </p:nvCxnSpPr>
        <p:spPr>
          <a:xfrm flipV="1">
            <a:off x="3258970" y="5285796"/>
            <a:ext cx="526684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3842C7DF-9623-8E45-9C9A-E18FAEC611E5}"/>
              </a:ext>
            </a:extLst>
          </p:cNvPr>
          <p:cNvCxnSpPr>
            <a:cxnSpLocks/>
          </p:cNvCxnSpPr>
          <p:nvPr/>
        </p:nvCxnSpPr>
        <p:spPr>
          <a:xfrm flipV="1">
            <a:off x="3258970" y="4931163"/>
            <a:ext cx="526684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CBCBD67-33DB-6345-B43F-43C2BDA892EE}"/>
              </a:ext>
            </a:extLst>
          </p:cNvPr>
          <p:cNvCxnSpPr/>
          <p:nvPr/>
        </p:nvCxnSpPr>
        <p:spPr>
          <a:xfrm>
            <a:off x="8641664" y="4905405"/>
            <a:ext cx="0" cy="354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547EE4F9-9266-C641-BDD9-75C16D6C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857" y="4980428"/>
            <a:ext cx="776220" cy="20458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3BC34ECE-D936-D642-A89D-EED7503F0D96}"/>
              </a:ext>
            </a:extLst>
          </p:cNvPr>
          <p:cNvSpPr txBox="1"/>
          <p:nvPr/>
        </p:nvSpPr>
        <p:spPr>
          <a:xfrm>
            <a:off x="290594" y="5921085"/>
            <a:ext cx="2426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need to solve: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88934CC5-DCB8-8643-9617-C59DCBD25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964" y="5789852"/>
            <a:ext cx="2928893" cy="6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4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3633284-403A-804D-9FC4-A955B1628B9F}"/>
              </a:ext>
            </a:extLst>
          </p:cNvPr>
          <p:cNvSpPr txBox="1"/>
          <p:nvPr/>
        </p:nvSpPr>
        <p:spPr>
          <a:xfrm>
            <a:off x="290596" y="1799876"/>
            <a:ext cx="6152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Okey</a:t>
            </a:r>
            <a:r>
              <a:rPr lang="en-GB" sz="2000" dirty="0"/>
              <a:t> but, these are not the cool plots for constraints!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AC34F5-1881-7641-9772-7047B874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1" y="2551560"/>
            <a:ext cx="5147346" cy="319278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788D066-9E52-D240-9AD3-99EC7D745D21}"/>
              </a:ext>
            </a:extLst>
          </p:cNvPr>
          <p:cNvSpPr txBox="1"/>
          <p:nvPr/>
        </p:nvSpPr>
        <p:spPr>
          <a:xfrm>
            <a:off x="6222004" y="2570402"/>
            <a:ext cx="5299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fitted our dataset to one channel and one mass. We will need to loop over the mass range of interest and the available channels to get these lines.</a:t>
            </a:r>
          </a:p>
          <a:p>
            <a:pPr marL="342900" indent="-34290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On top of that, we have only used one Poisson realization. To have statistically meaningful predictions, we need to average over O(300) realizations.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67403FE-AAAD-924E-8398-24BC6FAE9F10}"/>
              </a:ext>
            </a:extLst>
          </p:cNvPr>
          <p:cNvSpPr txBox="1"/>
          <p:nvPr/>
        </p:nvSpPr>
        <p:spPr>
          <a:xfrm>
            <a:off x="5978045" y="5803140"/>
            <a:ext cx="578735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15 mass values x 3 channels x 300 realizations = 13500 fits!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A101CA5-A648-0A44-9712-2FE88362CF27}"/>
              </a:ext>
            </a:extLst>
          </p:cNvPr>
          <p:cNvSpPr txBox="1"/>
          <p:nvPr/>
        </p:nvSpPr>
        <p:spPr>
          <a:xfrm>
            <a:off x="1217195" y="2710646"/>
            <a:ext cx="1212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[CTA Cons. 21]</a:t>
            </a:r>
          </a:p>
        </p:txBody>
      </p:sp>
    </p:spTree>
    <p:extLst>
      <p:ext uri="{BB962C8B-B14F-4D97-AF65-F5344CB8AC3E}">
        <p14:creationId xmlns:p14="http://schemas.microsoft.com/office/powerpoint/2010/main" val="273749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34654D4-8A14-4F46-9E6F-9E277591D5E4}"/>
              </a:ext>
            </a:extLst>
          </p:cNvPr>
          <p:cNvSpPr/>
          <p:nvPr/>
        </p:nvSpPr>
        <p:spPr>
          <a:xfrm>
            <a:off x="332490" y="1865739"/>
            <a:ext cx="7283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Most DM projects within CTA with same needs in terms of analysis tools and statistical treatment</a:t>
            </a:r>
          </a:p>
        </p:txBody>
      </p:sp>
      <p:pic>
        <p:nvPicPr>
          <p:cNvPr id="7" name="Google Shape;179;p20">
            <a:extLst>
              <a:ext uri="{FF2B5EF4-FFF2-40B4-BE49-F238E27FC236}">
                <a16:creationId xmlns:a16="http://schemas.microsoft.com/office/drawing/2014/main" id="{469031DF-7397-8A42-A11A-543193625B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81519" y="3489801"/>
            <a:ext cx="845647" cy="760902"/>
          </a:xfrm>
          <a:prstGeom prst="rect">
            <a:avLst/>
          </a:prstGeom>
          <a:noFill/>
          <a:ln w="28575">
            <a:solidFill>
              <a:srgbClr val="931551"/>
            </a:solidFill>
          </a:ln>
        </p:spPr>
      </p:pic>
      <p:pic>
        <p:nvPicPr>
          <p:cNvPr id="8" name="Picture 2" descr="Resultado de imagen de ctools cta">
            <a:extLst>
              <a:ext uri="{FF2B5EF4-FFF2-40B4-BE49-F238E27FC236}">
                <a16:creationId xmlns:a16="http://schemas.microsoft.com/office/drawing/2014/main" id="{55452140-152D-A346-ADF4-603893E72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655" y="3627677"/>
            <a:ext cx="1062386" cy="62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324DF23-E4FD-4748-8292-21A4EF84E2F0}"/>
              </a:ext>
            </a:extLst>
          </p:cNvPr>
          <p:cNvSpPr/>
          <p:nvPr/>
        </p:nvSpPr>
        <p:spPr>
          <a:xfrm>
            <a:off x="8443639" y="1856381"/>
            <a:ext cx="2441349" cy="399992"/>
          </a:xfrm>
          <a:prstGeom prst="roundRect">
            <a:avLst/>
          </a:prstGeom>
          <a:solidFill>
            <a:srgbClr val="EB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Common set of tools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5B520A-EC38-904E-B7C3-F1DE021AB31F}"/>
              </a:ext>
            </a:extLst>
          </p:cNvPr>
          <p:cNvSpPr txBox="1"/>
          <p:nvPr/>
        </p:nvSpPr>
        <p:spPr>
          <a:xfrm>
            <a:off x="7817679" y="2319013"/>
            <a:ext cx="3983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Unified definitions, methodology </a:t>
            </a:r>
            <a:endParaRPr lang="en-GB" sz="1000" dirty="0">
              <a:solidFill>
                <a:srgbClr val="000000"/>
              </a:solidFill>
            </a:endParaRPr>
          </a:p>
          <a:p>
            <a:pPr marL="45720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Avoids repetition of same coding</a:t>
            </a:r>
            <a:endParaRPr lang="en-GB" sz="1000" dirty="0">
              <a:solidFill>
                <a:srgbClr val="000000"/>
              </a:solidFill>
            </a:endParaRPr>
          </a:p>
          <a:p>
            <a:pPr marL="45720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Allows easy comparison of results.</a:t>
            </a:r>
          </a:p>
          <a:p>
            <a:pPr marL="45720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Everyone can potentially contribute</a:t>
            </a:r>
            <a:endParaRPr lang="en-GB" dirty="0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5372DFDF-8E2A-664A-A6A7-E482A771D6C1}"/>
              </a:ext>
            </a:extLst>
          </p:cNvPr>
          <p:cNvSpPr/>
          <p:nvPr/>
        </p:nvSpPr>
        <p:spPr>
          <a:xfrm>
            <a:off x="6834215" y="2208295"/>
            <a:ext cx="1160254" cy="23159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D673CF-4974-8247-B605-9827614B892A}"/>
              </a:ext>
            </a:extLst>
          </p:cNvPr>
          <p:cNvSpPr/>
          <p:nvPr/>
        </p:nvSpPr>
        <p:spPr>
          <a:xfrm>
            <a:off x="332491" y="3171248"/>
            <a:ext cx="72831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</a:rPr>
              <a:t>Creation &amp; coordination of </a:t>
            </a:r>
            <a:r>
              <a:rPr lang="en-GB" sz="2000" i="1" dirty="0" err="1">
                <a:solidFill>
                  <a:srgbClr val="000000"/>
                </a:solidFill>
              </a:rPr>
              <a:t>DMTools</a:t>
            </a:r>
            <a:r>
              <a:rPr lang="en-GB" sz="2000" i="1" dirty="0">
                <a:solidFill>
                  <a:srgbClr val="000000"/>
                </a:solidFill>
              </a:rPr>
              <a:t> Task Force </a:t>
            </a:r>
            <a:r>
              <a:rPr lang="en-GB" sz="2000" dirty="0">
                <a:solidFill>
                  <a:srgbClr val="000000"/>
                </a:solidFill>
              </a:rPr>
              <a:t>within CTA</a:t>
            </a:r>
          </a:p>
          <a:p>
            <a:pPr marL="457200" lvl="0" indent="-330200">
              <a:buClr>
                <a:schemeClr val="accent2">
                  <a:lumMod val="50000"/>
                </a:schemeClr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Gammapy</a:t>
            </a:r>
            <a:r>
              <a:rPr lang="en-GB" sz="2000" dirty="0">
                <a:solidFill>
                  <a:srgbClr val="000000"/>
                </a:solidFill>
              </a:rPr>
              <a:t> software development</a:t>
            </a:r>
          </a:p>
        </p:txBody>
      </p:sp>
      <p:sp>
        <p:nvSpPr>
          <p:cNvPr id="15" name="Flecha derecha 14">
            <a:extLst>
              <a:ext uri="{FF2B5EF4-FFF2-40B4-BE49-F238E27FC236}">
                <a16:creationId xmlns:a16="http://schemas.microsoft.com/office/drawing/2014/main" id="{834EE4D7-D51B-C14C-A225-C1F2108E97A4}"/>
              </a:ext>
            </a:extLst>
          </p:cNvPr>
          <p:cNvSpPr/>
          <p:nvPr/>
        </p:nvSpPr>
        <p:spPr>
          <a:xfrm rot="5400000">
            <a:off x="1869619" y="3963138"/>
            <a:ext cx="444134" cy="13955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8F89E0-3583-8E44-AE9F-630B5200621E}"/>
              </a:ext>
            </a:extLst>
          </p:cNvPr>
          <p:cNvSpPr txBox="1"/>
          <p:nvPr/>
        </p:nvSpPr>
        <p:spPr>
          <a:xfrm>
            <a:off x="1070367" y="4272512"/>
            <a:ext cx="2095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Since </a:t>
            </a:r>
            <a:r>
              <a:rPr lang="en-GB" sz="1600" dirty="0">
                <a:latin typeface="American Typewriter" panose="02090604020004020304" pitchFamily="18" charset="77"/>
              </a:rPr>
              <a:t>v-0.8</a:t>
            </a:r>
            <a:r>
              <a:rPr lang="en-GB" dirty="0"/>
              <a:t> to </a:t>
            </a:r>
            <a:r>
              <a:rPr lang="en-GB" sz="1600" dirty="0">
                <a:latin typeface="American Typewriter" panose="02090604020004020304" pitchFamily="18" charset="77"/>
              </a:rPr>
              <a:t>v-1.0</a:t>
            </a:r>
            <a:endParaRPr lang="en-GB" dirty="0">
              <a:latin typeface="American Typewriter" panose="02090604020004020304" pitchFamily="18" charset="77"/>
            </a:endParaRPr>
          </a:p>
          <a:p>
            <a:pPr algn="ctr"/>
            <a:r>
              <a:rPr lang="en-GB" dirty="0"/>
              <a:t>(15 versions)</a:t>
            </a:r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BC8BF4A0-F631-FC4D-A5C7-033E907D6196}"/>
              </a:ext>
            </a:extLst>
          </p:cNvPr>
          <p:cNvSpPr/>
          <p:nvPr/>
        </p:nvSpPr>
        <p:spPr>
          <a:xfrm rot="5400000">
            <a:off x="4768438" y="3958860"/>
            <a:ext cx="444134" cy="139552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74B7311-20B9-794C-BA5A-00941BF57A6E}"/>
              </a:ext>
            </a:extLst>
          </p:cNvPr>
          <p:cNvSpPr txBox="1"/>
          <p:nvPr/>
        </p:nvSpPr>
        <p:spPr>
          <a:xfrm>
            <a:off x="3974066" y="4272512"/>
            <a:ext cx="513230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latin typeface="American Typewriter" panose="02090604020004020304" pitchFamily="18" charset="77"/>
              </a:rPr>
              <a:t>Gammapy</a:t>
            </a:r>
            <a:r>
              <a:rPr lang="en-GB" dirty="0"/>
              <a:t> </a:t>
            </a:r>
            <a:r>
              <a:rPr lang="en-GB" sz="2000" dirty="0"/>
              <a:t>embedded functions: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400" dirty="0" err="1">
                <a:latin typeface="American Typewriter" panose="02090604020004020304" pitchFamily="18" charset="77"/>
              </a:rPr>
              <a:t>DarkMatterAnnihilationSpectralModel</a:t>
            </a:r>
            <a:endParaRPr lang="en-GB" sz="1400" dirty="0">
              <a:latin typeface="American Typewriter" panose="02090604020004020304" pitchFamily="18" charset="77"/>
            </a:endParaRP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1400" dirty="0">
              <a:latin typeface="American Typewriter" panose="02090604020004020304" pitchFamily="18" charset="77"/>
            </a:endParaRP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GitHub repository: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latin typeface="American Typewriter" panose="02090604020004020304" pitchFamily="18" charset="77"/>
              </a:rPr>
              <a:t>Gammapy-DMTools</a:t>
            </a:r>
            <a:endParaRPr lang="en-GB" sz="1600" dirty="0">
              <a:latin typeface="American Typewriter" panose="02090604020004020304" pitchFamily="18" charset="77"/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American Typewriter" panose="02090604020004020304" pitchFamily="18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https://github.com/peroju/dmtools_gammapy</a:t>
            </a:r>
            <a:endParaRPr lang="en-GB" sz="1600" dirty="0">
              <a:solidFill>
                <a:schemeClr val="tx2">
                  <a:lumMod val="75000"/>
                </a:schemeClr>
              </a:solidFill>
              <a:latin typeface="American Typewriter" panose="02090604020004020304" pitchFamily="18" charset="77"/>
            </a:endParaRPr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GB" sz="1600" dirty="0">
              <a:solidFill>
                <a:schemeClr val="tx2">
                  <a:lumMod val="75000"/>
                </a:schemeClr>
              </a:solidFill>
              <a:latin typeface="American Typewriter" panose="02090604020004020304" pitchFamily="18" charset="77"/>
            </a:endParaRPr>
          </a:p>
          <a:p>
            <a:pPr marL="342900" indent="-34290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chemeClr val="tx2">
                    <a:lumMod val="75000"/>
                  </a:schemeClr>
                </a:solidFill>
                <a:latin typeface="American Typewriter" panose="02090604020004020304" pitchFamily="18" charset="77"/>
              </a:rPr>
              <a:t>Gammapy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American Typewriter" panose="02090604020004020304" pitchFamily="18" charset="77"/>
              </a:rPr>
              <a:t> </a:t>
            </a:r>
            <a:r>
              <a:rPr lang="en-GB" sz="2000" dirty="0"/>
              <a:t>coding sprints</a:t>
            </a:r>
            <a:endParaRPr lang="en-GB" sz="1600" dirty="0"/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GB" sz="1600" dirty="0">
              <a:latin typeface="American Typewriter" panose="02090604020004020304" pitchFamily="18" charset="77"/>
            </a:endParaRPr>
          </a:p>
        </p:txBody>
      </p:sp>
      <p:sp>
        <p:nvSpPr>
          <p:cNvPr id="19" name="Marcador de número de diapositiva 7">
            <a:extLst>
              <a:ext uri="{FF2B5EF4-FFF2-40B4-BE49-F238E27FC236}">
                <a16:creationId xmlns:a16="http://schemas.microsoft.com/office/drawing/2014/main" id="{66E5D90C-8058-9849-A635-5FE8AD187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9C14D017-7F8F-A14D-912F-37BDABD59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6CC64B5-632D-5040-9B7D-6B260F70A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FB0DB709-5A4E-4842-93D8-67E308E2CF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B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0DBCAA0-EB24-6C4B-832F-0E3B8F62EE8D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</p:spTree>
    <p:extLst>
      <p:ext uri="{BB962C8B-B14F-4D97-AF65-F5344CB8AC3E}">
        <p14:creationId xmlns:p14="http://schemas.microsoft.com/office/powerpoint/2010/main" val="414880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1511F1A2-6667-EF49-A4B8-1FE96B7D5B5A}"/>
              </a:ext>
            </a:extLst>
          </p:cNvPr>
          <p:cNvSpPr/>
          <p:nvPr/>
        </p:nvSpPr>
        <p:spPr>
          <a:xfrm>
            <a:off x="1624235" y="1676106"/>
            <a:ext cx="2877702" cy="399992"/>
          </a:xfrm>
          <a:prstGeom prst="roundRect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bg1"/>
                </a:solidFill>
              </a:rPr>
              <a:t>ON-OFF/Wobble Analysis</a:t>
            </a: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9FD1A90C-3F7C-DB4F-8386-4909A79F6CA4}"/>
              </a:ext>
            </a:extLst>
          </p:cNvPr>
          <p:cNvSpPr/>
          <p:nvPr/>
        </p:nvSpPr>
        <p:spPr>
          <a:xfrm>
            <a:off x="7611981" y="1674377"/>
            <a:ext cx="2040391" cy="399992"/>
          </a:xfrm>
          <a:prstGeom prst="roundRect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bg1"/>
                </a:solidFill>
              </a:rPr>
              <a:t>Template fitting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3D8B6F99-C599-7345-8104-FE7C83C7B26F}"/>
              </a:ext>
            </a:extLst>
          </p:cNvPr>
          <p:cNvSpPr/>
          <p:nvPr/>
        </p:nvSpPr>
        <p:spPr>
          <a:xfrm>
            <a:off x="1005056" y="3256611"/>
            <a:ext cx="1140344" cy="399992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tx1"/>
                </a:solidFill>
              </a:rPr>
              <a:t>Point-like</a:t>
            </a:r>
          </a:p>
        </p:txBody>
      </p:sp>
      <p:sp>
        <p:nvSpPr>
          <p:cNvPr id="36" name="Rectángulo redondeado 35">
            <a:extLst>
              <a:ext uri="{FF2B5EF4-FFF2-40B4-BE49-F238E27FC236}">
                <a16:creationId xmlns:a16="http://schemas.microsoft.com/office/drawing/2014/main" id="{F80DAB58-7A26-5742-8C7A-9F160FD57A3A}"/>
              </a:ext>
            </a:extLst>
          </p:cNvPr>
          <p:cNvSpPr/>
          <p:nvPr/>
        </p:nvSpPr>
        <p:spPr>
          <a:xfrm>
            <a:off x="3823964" y="3256611"/>
            <a:ext cx="1140344" cy="399992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tx1"/>
                </a:solidFill>
              </a:rPr>
              <a:t>Extended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EB4BC9F9-9427-C64D-9F1B-E734C79FB074}"/>
              </a:ext>
            </a:extLst>
          </p:cNvPr>
          <p:cNvSpPr/>
          <p:nvPr/>
        </p:nvSpPr>
        <p:spPr>
          <a:xfrm>
            <a:off x="6642872" y="3256611"/>
            <a:ext cx="1140344" cy="399992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tx1"/>
                </a:solidFill>
              </a:rPr>
              <a:t>Minuit</a:t>
            </a:r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91E161DA-1EED-3F49-9C54-98EC8D1C0B23}"/>
              </a:ext>
            </a:extLst>
          </p:cNvPr>
          <p:cNvSpPr/>
          <p:nvPr/>
        </p:nvSpPr>
        <p:spPr>
          <a:xfrm>
            <a:off x="9461780" y="3256611"/>
            <a:ext cx="1140344" cy="399992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tx1"/>
                </a:solidFill>
              </a:rPr>
              <a:t>MCMC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6CB7AFF-B6AC-5B40-A51E-1EB84A9301ED}"/>
              </a:ext>
            </a:extLst>
          </p:cNvPr>
          <p:cNvCxnSpPr>
            <a:cxnSpLocks/>
          </p:cNvCxnSpPr>
          <p:nvPr/>
        </p:nvCxnSpPr>
        <p:spPr>
          <a:xfrm>
            <a:off x="5841012" y="1674377"/>
            <a:ext cx="0" cy="4778636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BAF32671-2BC9-634C-93CE-2A21EAEAED85}"/>
              </a:ext>
            </a:extLst>
          </p:cNvPr>
          <p:cNvCxnSpPr>
            <a:cxnSpLocks/>
          </p:cNvCxnSpPr>
          <p:nvPr/>
        </p:nvCxnSpPr>
        <p:spPr>
          <a:xfrm>
            <a:off x="2982715" y="3256610"/>
            <a:ext cx="0" cy="2997887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8A7C35C-C5CA-E84B-A7BB-9BDFDB00B89D}"/>
              </a:ext>
            </a:extLst>
          </p:cNvPr>
          <p:cNvCxnSpPr>
            <a:cxnSpLocks/>
          </p:cNvCxnSpPr>
          <p:nvPr/>
        </p:nvCxnSpPr>
        <p:spPr>
          <a:xfrm>
            <a:off x="8632175" y="3238996"/>
            <a:ext cx="0" cy="3015501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5E6F0374-6B45-A045-8570-D088B918DAD2}"/>
              </a:ext>
            </a:extLst>
          </p:cNvPr>
          <p:cNvSpPr txBox="1"/>
          <p:nvPr/>
        </p:nvSpPr>
        <p:spPr>
          <a:xfrm>
            <a:off x="164124" y="4254144"/>
            <a:ext cx="2834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Lowest complexity</a:t>
            </a:r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Most constraining results</a:t>
            </a:r>
          </a:p>
        </p:txBody>
      </p:sp>
      <p:sp>
        <p:nvSpPr>
          <p:cNvPr id="43" name="Rectángulo redondeado 42">
            <a:extLst>
              <a:ext uri="{FF2B5EF4-FFF2-40B4-BE49-F238E27FC236}">
                <a16:creationId xmlns:a16="http://schemas.microsoft.com/office/drawing/2014/main" id="{73C23199-0527-FB41-8F74-6BDD71B2D1EA}"/>
              </a:ext>
            </a:extLst>
          </p:cNvPr>
          <p:cNvSpPr/>
          <p:nvPr/>
        </p:nvSpPr>
        <p:spPr>
          <a:xfrm>
            <a:off x="1802058" y="2327323"/>
            <a:ext cx="2361316" cy="399992"/>
          </a:xfrm>
          <a:prstGeom prst="roundRect">
            <a:avLst/>
          </a:prstGeom>
          <a:solidFill>
            <a:srgbClr val="EB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Standard for IACTs</a:t>
            </a:r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D3AE9EE5-F18B-454B-BF4B-549546B20091}"/>
              </a:ext>
            </a:extLst>
          </p:cNvPr>
          <p:cNvSpPr/>
          <p:nvPr/>
        </p:nvSpPr>
        <p:spPr>
          <a:xfrm>
            <a:off x="7401843" y="2325137"/>
            <a:ext cx="2594773" cy="399992"/>
          </a:xfrm>
          <a:prstGeom prst="roundRect">
            <a:avLst/>
          </a:prstGeom>
          <a:solidFill>
            <a:srgbClr val="EB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State-of-the-art pipeline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4ED38039-9DED-C24F-889F-0E7D71B2DABC}"/>
              </a:ext>
            </a:extLst>
          </p:cNvPr>
          <p:cNvSpPr txBox="1"/>
          <p:nvPr/>
        </p:nvSpPr>
        <p:spPr>
          <a:xfrm>
            <a:off x="3023376" y="3943818"/>
            <a:ext cx="2777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s-ES" dirty="0"/>
              <a:t>More </a:t>
            </a:r>
            <a:r>
              <a:rPr lang="es-ES" dirty="0" err="1"/>
              <a:t>complex</a:t>
            </a:r>
            <a:r>
              <a:rPr lang="es-ES" dirty="0"/>
              <a:t> and </a:t>
            </a:r>
            <a:r>
              <a:rPr lang="es-ES" dirty="0" err="1"/>
              <a:t>realistic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point-like</a:t>
            </a:r>
            <a:r>
              <a:rPr lang="es-ES" dirty="0"/>
              <a:t> </a:t>
            </a:r>
            <a:r>
              <a:rPr lang="es-ES" dirty="0" err="1"/>
              <a:t>approach</a:t>
            </a:r>
            <a:endParaRPr lang="es-ES" dirty="0"/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Benefits from CTA large </a:t>
            </a:r>
            <a:r>
              <a:rPr lang="en-GB" dirty="0" err="1"/>
              <a:t>FoV</a:t>
            </a:r>
            <a:r>
              <a:rPr lang="en-GB" dirty="0"/>
              <a:t> and angular resolution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46A751E6-B9AC-2548-A160-44627DA575AB}"/>
              </a:ext>
            </a:extLst>
          </p:cNvPr>
          <p:cNvSpPr txBox="1"/>
          <p:nvPr/>
        </p:nvSpPr>
        <p:spPr>
          <a:xfrm>
            <a:off x="5841011" y="3943818"/>
            <a:ext cx="2777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Already embedded in </a:t>
            </a:r>
            <a:r>
              <a:rPr lang="en-GB" dirty="0" err="1">
                <a:latin typeface="American Typewriter" panose="02090604020004020304" pitchFamily="18" charset="77"/>
              </a:rPr>
              <a:t>Gammapy</a:t>
            </a:r>
            <a:endParaRPr lang="en-GB" dirty="0">
              <a:latin typeface="American Typewriter" panose="02090604020004020304" pitchFamily="18" charset="77"/>
            </a:endParaRPr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Historically used fitter (</a:t>
            </a:r>
            <a:r>
              <a:rPr lang="en-GB" dirty="0" err="1">
                <a:latin typeface="American Typewriter" panose="02090604020004020304" pitchFamily="18" charset="77"/>
              </a:rPr>
              <a:t>iminuit</a:t>
            </a:r>
            <a:r>
              <a:rPr lang="en-GB" dirty="0"/>
              <a:t>) and very well documented (stability)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54FD6C2A-581B-3949-B5C1-BCF465207ED7}"/>
              </a:ext>
            </a:extLst>
          </p:cNvPr>
          <p:cNvSpPr txBox="1"/>
          <p:nvPr/>
        </p:nvSpPr>
        <p:spPr>
          <a:xfrm>
            <a:off x="8672838" y="3983240"/>
            <a:ext cx="3063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Flexible definition of likelihood and priors</a:t>
            </a:r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44" indent="-285744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Easy analysis of correlations</a:t>
            </a:r>
          </a:p>
        </p:txBody>
      </p:sp>
      <p:sp>
        <p:nvSpPr>
          <p:cNvPr id="22" name="Marcador de número de diapositiva 7">
            <a:extLst>
              <a:ext uri="{FF2B5EF4-FFF2-40B4-BE49-F238E27FC236}">
                <a16:creationId xmlns:a16="http://schemas.microsoft.com/office/drawing/2014/main" id="{760D7FD9-BA0B-D941-804B-FC39DEC43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639EF713-A630-694D-965F-F0948AB0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6A28064-D8A2-1B4C-A57E-B41ACCD6B40A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9EB655E7-447F-774C-AE86-23CEEE6D9AF9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9" name="Marcador de pie de página 2">
            <a:extLst>
              <a:ext uri="{FF2B5EF4-FFF2-40B4-BE49-F238E27FC236}">
                <a16:creationId xmlns:a16="http://schemas.microsoft.com/office/drawing/2014/main" id="{CBE8FC6B-6D12-A74F-A591-BFB6856067AB}"/>
              </a:ext>
            </a:extLst>
          </p:cNvPr>
          <p:cNvSpPr txBox="1">
            <a:spLocks/>
          </p:cNvSpPr>
          <p:nvPr/>
        </p:nvSpPr>
        <p:spPr>
          <a:xfrm>
            <a:off x="0" y="6562784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Latin-American School on CTA Science – 30/03/2023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22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D3AE9EE5-F18B-454B-BF4B-549546B20091}"/>
              </a:ext>
            </a:extLst>
          </p:cNvPr>
          <p:cNvSpPr/>
          <p:nvPr/>
        </p:nvSpPr>
        <p:spPr>
          <a:xfrm>
            <a:off x="4347980" y="1592498"/>
            <a:ext cx="3661130" cy="399992"/>
          </a:xfrm>
          <a:prstGeom prst="roundRect">
            <a:avLst/>
          </a:prstGeom>
          <a:solidFill>
            <a:srgbClr val="EB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Basic functioning of the pipelines</a:t>
            </a:r>
          </a:p>
        </p:txBody>
      </p:sp>
      <p:sp>
        <p:nvSpPr>
          <p:cNvPr id="22" name="Google Shape;164;p19">
            <a:extLst>
              <a:ext uri="{FF2B5EF4-FFF2-40B4-BE49-F238E27FC236}">
                <a16:creationId xmlns:a16="http://schemas.microsoft.com/office/drawing/2014/main" id="{9A201EF6-9FED-6449-B4D2-09B472AC2C8B}"/>
              </a:ext>
            </a:extLst>
          </p:cNvPr>
          <p:cNvSpPr txBox="1"/>
          <p:nvPr/>
        </p:nvSpPr>
        <p:spPr>
          <a:xfrm>
            <a:off x="1934737" y="4597182"/>
            <a:ext cx="9329720" cy="149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2000" dirty="0"/>
              <a:t>For each realization, consider a list of channels and for each, a list of DM masses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2000" dirty="0"/>
              <a:t>Perform a likelihood fit to this specific model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2000" dirty="0"/>
              <a:t>Check </a:t>
            </a:r>
            <a:r>
              <a:rPr lang="en-GB" sz="2000" i="1" dirty="0"/>
              <a:t>TS</a:t>
            </a:r>
            <a:r>
              <a:rPr lang="en-GB" sz="2000" dirty="0"/>
              <a:t>(</a:t>
            </a:r>
            <a:r>
              <a:rPr lang="en-GB" sz="2000" i="1" dirty="0" err="1"/>
              <a:t>H</a:t>
            </a:r>
            <a:r>
              <a:rPr lang="en-GB" sz="2000" i="1" baseline="-25000" dirty="0" err="1"/>
              <a:t>null</a:t>
            </a:r>
            <a:r>
              <a:rPr lang="en-GB" sz="2000" dirty="0"/>
              <a:t>) ≥ 25</a:t>
            </a: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2000" dirty="0"/>
              <a:t>Compute &lt;𝜎</a:t>
            </a:r>
            <a:r>
              <a:rPr lang="en-GB" sz="2000" i="1" dirty="0"/>
              <a:t>v</a:t>
            </a:r>
            <a:r>
              <a:rPr lang="en-GB" sz="2000" dirty="0"/>
              <a:t>&gt; upper limits with </a:t>
            </a:r>
            <a:r>
              <a:rPr lang="en-GB" sz="2000" i="1" dirty="0"/>
              <a:t>TS</a:t>
            </a:r>
            <a:r>
              <a:rPr lang="en-GB" sz="2000" dirty="0"/>
              <a:t>(</a:t>
            </a:r>
            <a:r>
              <a:rPr lang="en-GB" sz="2000" dirty="0" err="1"/>
              <a:t>H</a:t>
            </a:r>
            <a:r>
              <a:rPr lang="en-GB" sz="2000" baseline="-25000" dirty="0" err="1"/>
              <a:t>best</a:t>
            </a:r>
            <a:r>
              <a:rPr lang="en-GB" sz="2000" baseline="-25000" dirty="0"/>
              <a:t>-fit</a:t>
            </a:r>
            <a:r>
              <a:rPr lang="en-GB" sz="2000" dirty="0"/>
              <a:t>) =  2.71, bounded likelihood implemented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47262C2-94B4-1648-928D-11885A49AD63}"/>
              </a:ext>
            </a:extLst>
          </p:cNvPr>
          <p:cNvSpPr txBox="1"/>
          <p:nvPr/>
        </p:nvSpPr>
        <p:spPr>
          <a:xfrm>
            <a:off x="493940" y="2280455"/>
            <a:ext cx="4097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DM model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Spectral (based on </a:t>
            </a:r>
            <a:r>
              <a:rPr lang="en-GB" i="1" dirty="0"/>
              <a:t>Cirelli+11</a:t>
            </a:r>
            <a:r>
              <a:rPr lang="en-GB" dirty="0"/>
              <a:t>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Spatial (point-like, analytical, FITS files)</a:t>
            </a:r>
          </a:p>
        </p:txBody>
      </p:sp>
      <p:sp>
        <p:nvSpPr>
          <p:cNvPr id="26" name="Cruz 25">
            <a:extLst>
              <a:ext uri="{FF2B5EF4-FFF2-40B4-BE49-F238E27FC236}">
                <a16:creationId xmlns:a16="http://schemas.microsoft.com/office/drawing/2014/main" id="{10D6B805-9E7D-5548-8C21-1E1C77A42275}"/>
              </a:ext>
            </a:extLst>
          </p:cNvPr>
          <p:cNvSpPr/>
          <p:nvPr/>
        </p:nvSpPr>
        <p:spPr>
          <a:xfrm>
            <a:off x="4656854" y="2607792"/>
            <a:ext cx="401881" cy="414243"/>
          </a:xfrm>
          <a:prstGeom prst="plus">
            <a:avLst>
              <a:gd name="adj" fmla="val 37000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A9D37F-8623-264F-B611-72BB05157B04}"/>
              </a:ext>
            </a:extLst>
          </p:cNvPr>
          <p:cNvSpPr txBox="1"/>
          <p:nvPr/>
        </p:nvSpPr>
        <p:spPr>
          <a:xfrm>
            <a:off x="5144318" y="2357702"/>
            <a:ext cx="330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Combine with observation set-up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IRFs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Observation time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Backgrounds</a:t>
            </a:r>
          </a:p>
        </p:txBody>
      </p:sp>
      <p:sp>
        <p:nvSpPr>
          <p:cNvPr id="27" name="Flecha derecha 26">
            <a:extLst>
              <a:ext uri="{FF2B5EF4-FFF2-40B4-BE49-F238E27FC236}">
                <a16:creationId xmlns:a16="http://schemas.microsoft.com/office/drawing/2014/main" id="{5B3526D7-61DF-AC43-ACB0-0F94E903C1AB}"/>
              </a:ext>
            </a:extLst>
          </p:cNvPr>
          <p:cNvSpPr/>
          <p:nvPr/>
        </p:nvSpPr>
        <p:spPr>
          <a:xfrm>
            <a:off x="8031691" y="2764403"/>
            <a:ext cx="1160254" cy="231591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1819312-5609-DC4B-85B3-5FC3B6FEE851}"/>
              </a:ext>
            </a:extLst>
          </p:cNvPr>
          <p:cNvSpPr txBox="1"/>
          <p:nvPr/>
        </p:nvSpPr>
        <p:spPr>
          <a:xfrm>
            <a:off x="9229757" y="2557454"/>
            <a:ext cx="2607252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Simulated Observation</a:t>
            </a:r>
          </a:p>
          <a:p>
            <a:pPr algn="r">
              <a:buClr>
                <a:schemeClr val="accent2">
                  <a:lumMod val="50000"/>
                </a:schemeClr>
              </a:buClr>
            </a:pPr>
            <a:r>
              <a:rPr lang="en-GB" dirty="0"/>
              <a:t>(Poisson realization)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Observation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BCFD1F3C-7075-C345-9FD5-6DA63B9BF84D}"/>
              </a:ext>
            </a:extLst>
          </p:cNvPr>
          <p:cNvSpPr/>
          <p:nvPr/>
        </p:nvSpPr>
        <p:spPr>
          <a:xfrm>
            <a:off x="4398015" y="4000753"/>
            <a:ext cx="3332607" cy="399992"/>
          </a:xfrm>
          <a:prstGeom prst="roundRect">
            <a:avLst/>
          </a:prstGeom>
          <a:solidFill>
            <a:srgbClr val="931551"/>
          </a:solidFill>
          <a:ln>
            <a:solidFill>
              <a:srgbClr val="931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en-GB" sz="2000" dirty="0">
                <a:solidFill>
                  <a:schemeClr val="bg1"/>
                </a:solidFill>
              </a:rPr>
              <a:t>Enter the DM fit loop</a:t>
            </a:r>
          </a:p>
        </p:txBody>
      </p:sp>
      <p:sp>
        <p:nvSpPr>
          <p:cNvPr id="14" name="Marcador de número de diapositiva 7">
            <a:extLst>
              <a:ext uri="{FF2B5EF4-FFF2-40B4-BE49-F238E27FC236}">
                <a16:creationId xmlns:a16="http://schemas.microsoft.com/office/drawing/2014/main" id="{CB374C2F-7605-404A-94D3-8011D941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1BA2C08E-C306-C14F-9738-94CFBD203337}"/>
              </a:ext>
            </a:extLst>
          </p:cNvPr>
          <p:cNvSpPr txBox="1">
            <a:spLocks/>
          </p:cNvSpPr>
          <p:nvPr/>
        </p:nvSpPr>
        <p:spPr>
          <a:xfrm>
            <a:off x="0" y="6562784"/>
            <a:ext cx="5901189" cy="320040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Latin-American School on CTA Science – 30/03/2023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F42B2A4-C353-9741-8FC2-1ABA00AF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20EABBCE-226A-3B49-ABEE-B4826A3E5084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D27ACCD7-F901-0747-AD5B-A44E61DFAB1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</p:spTree>
    <p:extLst>
      <p:ext uri="{BB962C8B-B14F-4D97-AF65-F5344CB8AC3E}">
        <p14:creationId xmlns:p14="http://schemas.microsoft.com/office/powerpoint/2010/main" val="1245422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67FA234-95A6-BA47-9E69-B859C541197D}"/>
              </a:ext>
            </a:extLst>
          </p:cNvPr>
          <p:cNvSpPr/>
          <p:nvPr/>
        </p:nvSpPr>
        <p:spPr>
          <a:xfrm>
            <a:off x="581192" y="717582"/>
            <a:ext cx="360947" cy="1111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8BAC7D-9394-8841-9597-E3EF74C8F1A1}"/>
              </a:ext>
            </a:extLst>
          </p:cNvPr>
          <p:cNvSpPr txBox="1"/>
          <p:nvPr/>
        </p:nvSpPr>
        <p:spPr>
          <a:xfrm>
            <a:off x="6611344" y="178278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Component of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0EDA4F-1EDE-6140-B30C-D9DCFCFA6282}"/>
              </a:ext>
            </a:extLst>
          </p:cNvPr>
          <p:cNvSpPr txBox="1"/>
          <p:nvPr/>
        </p:nvSpPr>
        <p:spPr>
          <a:xfrm>
            <a:off x="3803013" y="3659180"/>
            <a:ext cx="2159887" cy="400110"/>
          </a:xfrm>
          <a:prstGeom prst="rect">
            <a:avLst/>
          </a:prstGeom>
          <a:solidFill>
            <a:srgbClr val="941651"/>
          </a:solidFill>
          <a:ln w="28575"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ΛCDM Cosmology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1E046FB-8A51-7740-A6C4-1BF34A4134C8}"/>
              </a:ext>
            </a:extLst>
          </p:cNvPr>
          <p:cNvSpPr txBox="1">
            <a:spLocks/>
          </p:cNvSpPr>
          <p:nvPr/>
        </p:nvSpPr>
        <p:spPr>
          <a:xfrm>
            <a:off x="340038" y="1677239"/>
            <a:ext cx="3049572" cy="388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Different DM candidates: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A594D1-F39B-6E40-A29E-522C7B84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8" y="2142968"/>
            <a:ext cx="5932335" cy="105552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8C20F9D-72B0-8D42-B53A-DF19369F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98" y="1528710"/>
            <a:ext cx="3132735" cy="282403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BE382C4-A8D6-D24A-BD98-9EB70CD2DCB3}"/>
              </a:ext>
            </a:extLst>
          </p:cNvPr>
          <p:cNvSpPr txBox="1"/>
          <p:nvPr/>
        </p:nvSpPr>
        <p:spPr>
          <a:xfrm>
            <a:off x="340038" y="3672254"/>
            <a:ext cx="345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DM distribution in the Universe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2E9648D-5AEF-2D45-A482-F8B77704256D}"/>
              </a:ext>
            </a:extLst>
          </p:cNvPr>
          <p:cNvSpPr txBox="1"/>
          <p:nvPr/>
        </p:nvSpPr>
        <p:spPr>
          <a:xfrm>
            <a:off x="9540459" y="2272274"/>
            <a:ext cx="2261196" cy="1077218"/>
          </a:xfrm>
          <a:prstGeom prst="rect">
            <a:avLst/>
          </a:prstGeom>
          <a:solidFill>
            <a:srgbClr val="941651"/>
          </a:solidFill>
          <a:ln w="952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𝜸-ray emission allows to perform Indirect DM Searches with current telescopes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AA38D03-E63C-574B-BAA3-32D2EF97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A82323C3-5F40-4847-8CED-44BADB27FAEE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42E35163-34AB-2648-AC77-998F888752CD}"/>
              </a:ext>
            </a:extLst>
          </p:cNvPr>
          <p:cNvSpPr/>
          <p:nvPr/>
        </p:nvSpPr>
        <p:spPr>
          <a:xfrm>
            <a:off x="8482836" y="1588410"/>
            <a:ext cx="801092" cy="193681"/>
          </a:xfrm>
          <a:prstGeom prst="roundRect">
            <a:avLst/>
          </a:prstGeom>
          <a:noFill/>
          <a:ln w="28575"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2BA4BAF-0086-6C46-A06E-F89841E91AB6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Dark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matter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through</a:t>
            </a:r>
            <a:r>
              <a:rPr lang="es-ES" dirty="0">
                <a:solidFill>
                  <a:schemeClr val="tx1"/>
                </a:solidFill>
              </a:rPr>
              <a:t> gamma-</a:t>
            </a:r>
            <a:r>
              <a:rPr lang="es-ES" dirty="0" err="1">
                <a:solidFill>
                  <a:schemeClr val="tx1"/>
                </a:solidFill>
              </a:rPr>
              <a:t>rays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Marcador de contenido 2">
            <a:extLst>
              <a:ext uri="{FF2B5EF4-FFF2-40B4-BE49-F238E27FC236}">
                <a16:creationId xmlns:a16="http://schemas.microsoft.com/office/drawing/2014/main" id="{510B848B-0CFB-F342-97AC-76E69441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987" y="4353879"/>
            <a:ext cx="6271046" cy="180911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GB" dirty="0"/>
              <a:t> Which are the optimal targets?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High DM density (𝜙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</a:t>
            </a:r>
            <a:r>
              <a:rPr lang="en-GB" sz="1800" baseline="30000" dirty="0"/>
              <a:t>2</a:t>
            </a:r>
            <a:r>
              <a:rPr lang="en-GB" sz="1800" dirty="0"/>
              <a:t> for annihilation, 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 </a:t>
            </a:r>
            <a:r>
              <a:rPr lang="en-GB" sz="1800" dirty="0"/>
              <a:t>for decay) 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Massive nearby objects (𝜙</a:t>
            </a:r>
            <a:r>
              <a:rPr lang="en-GB" sz="1800" baseline="-25000" dirty="0"/>
              <a:t>DM</a:t>
            </a:r>
            <a:r>
              <a:rPr lang="en-GB" sz="1800" dirty="0"/>
              <a:t> ∝ </a:t>
            </a:r>
            <a:r>
              <a:rPr lang="en-GB" sz="1800" i="1" dirty="0"/>
              <a:t>M/d</a:t>
            </a:r>
            <a:r>
              <a:rPr lang="en-GB" sz="1800" i="1" baseline="-25000" dirty="0"/>
              <a:t>Earth</a:t>
            </a:r>
            <a:r>
              <a:rPr lang="en-GB" sz="1800" i="1" baseline="30000" dirty="0"/>
              <a:t>2</a:t>
            </a:r>
            <a:r>
              <a:rPr lang="en-GB" sz="1800" dirty="0"/>
              <a:t>)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Low astrophysical background</a:t>
            </a:r>
            <a:endParaRPr lang="en-GB" sz="2400" dirty="0"/>
          </a:p>
          <a:p>
            <a:pPr marL="0" indent="0">
              <a:buClr>
                <a:schemeClr val="accent2">
                  <a:lumMod val="50000"/>
                </a:schemeClr>
              </a:buClr>
              <a:buNone/>
            </a:pPr>
            <a:endParaRPr lang="en-GB" sz="2000" dirty="0"/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B9CC97F4-A019-0441-A97C-13AB2998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499" y="3740296"/>
            <a:ext cx="5859790" cy="311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11">
            <a:extLst>
              <a:ext uri="{FF2B5EF4-FFF2-40B4-BE49-F238E27FC236}">
                <a16:creationId xmlns:a16="http://schemas.microsoft.com/office/drawing/2014/main" id="{A0476729-7467-D648-94EA-82A3D4DDD910}"/>
              </a:ext>
            </a:extLst>
          </p:cNvPr>
          <p:cNvSpPr>
            <a:spLocks/>
          </p:cNvSpPr>
          <p:nvPr/>
        </p:nvSpPr>
        <p:spPr bwMode="auto">
          <a:xfrm>
            <a:off x="3619432" y="5733907"/>
            <a:ext cx="13684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Galaxy clusters</a:t>
            </a: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89D75F5D-D068-1241-8E2F-D5A1B8A01E77}"/>
              </a:ext>
            </a:extLst>
          </p:cNvPr>
          <p:cNvSpPr>
            <a:spLocks/>
          </p:cNvSpPr>
          <p:nvPr/>
        </p:nvSpPr>
        <p:spPr bwMode="auto">
          <a:xfrm>
            <a:off x="1144704" y="5857018"/>
            <a:ext cx="1750356" cy="55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Dwarf satellites</a:t>
            </a:r>
          </a:p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dSphs</a:t>
            </a: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5FE5723-5BFB-D14B-ABD2-F1C57FFFA0B9}"/>
              </a:ext>
            </a:extLst>
          </p:cNvPr>
          <p:cNvSpPr txBox="1"/>
          <p:nvPr/>
        </p:nvSpPr>
        <p:spPr>
          <a:xfrm>
            <a:off x="4303653" y="6594554"/>
            <a:ext cx="846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Pieri+09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80F1D19B-089C-6845-80CA-40AABBDDBE6D}"/>
              </a:ext>
            </a:extLst>
          </p:cNvPr>
          <p:cNvSpPr/>
          <p:nvPr/>
        </p:nvSpPr>
        <p:spPr>
          <a:xfrm>
            <a:off x="387409" y="5045209"/>
            <a:ext cx="1613573" cy="379912"/>
          </a:xfrm>
          <a:prstGeom prst="roundRect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Galactic Centre</a:t>
            </a:r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77326812-3521-C24F-901D-7822D5CA2111}"/>
              </a:ext>
            </a:extLst>
          </p:cNvPr>
          <p:cNvSpPr/>
          <p:nvPr/>
        </p:nvSpPr>
        <p:spPr>
          <a:xfrm>
            <a:off x="2068331" y="5194022"/>
            <a:ext cx="548042" cy="11701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38730D7E-9C61-7D43-ACF4-9B9ACB2770BC}"/>
              </a:ext>
            </a:extLst>
          </p:cNvPr>
          <p:cNvSpPr/>
          <p:nvPr/>
        </p:nvSpPr>
        <p:spPr>
          <a:xfrm rot="14238870" flipV="1">
            <a:off x="1436612" y="5689842"/>
            <a:ext cx="268406" cy="139250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252D7480-C8DF-4845-BA9C-8E5666AC9855}"/>
              </a:ext>
            </a:extLst>
          </p:cNvPr>
          <p:cNvSpPr/>
          <p:nvPr/>
        </p:nvSpPr>
        <p:spPr>
          <a:xfrm rot="18467096" flipV="1">
            <a:off x="4830388" y="5588462"/>
            <a:ext cx="207542" cy="14869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4A3B9A-E9BF-D948-94E3-23142F60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sp>
        <p:nvSpPr>
          <p:cNvPr id="30" name="Marcador de número de diapositiva 7">
            <a:extLst>
              <a:ext uri="{FF2B5EF4-FFF2-40B4-BE49-F238E27FC236}">
                <a16:creationId xmlns:a16="http://schemas.microsoft.com/office/drawing/2014/main" id="{C57F01F8-DF46-6047-B371-BC493397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6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D754AD6B-BCF3-3745-BF5D-A7B50F255C64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687A76C-1B76-7746-9C2D-359A54BA0419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39470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cherenkov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telescope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array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observatory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0CCAE94-C534-FB43-A196-0CA260D0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136AFD-C67B-944D-84B1-91160616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36" y="1906158"/>
            <a:ext cx="5388863" cy="443023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7F0203E-CEE9-8346-B8BF-9CB907CB3AC9}"/>
              </a:ext>
            </a:extLst>
          </p:cNvPr>
          <p:cNvSpPr txBox="1"/>
          <p:nvPr/>
        </p:nvSpPr>
        <p:spPr>
          <a:xfrm>
            <a:off x="7726186" y="5330582"/>
            <a:ext cx="1538819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Angular resolution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83BF9-05A0-8847-9471-B9B8274A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50260"/>
            <a:ext cx="6666419" cy="42607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CE0141-3670-1F4D-A314-C287CA749D5B}"/>
              </a:ext>
            </a:extLst>
          </p:cNvPr>
          <p:cNvSpPr txBox="1"/>
          <p:nvPr/>
        </p:nvSpPr>
        <p:spPr>
          <a:xfrm>
            <a:off x="1217195" y="5015370"/>
            <a:ext cx="907621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Sensitivity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5B55A0-DD9D-EE4B-B59A-445AD65761D6}"/>
              </a:ext>
            </a:extLst>
          </p:cNvPr>
          <p:cNvSpPr txBox="1"/>
          <p:nvPr/>
        </p:nvSpPr>
        <p:spPr>
          <a:xfrm>
            <a:off x="4734261" y="1410412"/>
            <a:ext cx="3389936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41651"/>
                </a:solidFill>
              </a:rPr>
              <a:t>Preliminary Performance Capabilities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588CB-397E-884C-8C25-416448EE90A4}"/>
              </a:ext>
            </a:extLst>
          </p:cNvPr>
          <p:cNvSpPr txBox="1"/>
          <p:nvPr/>
        </p:nvSpPr>
        <p:spPr>
          <a:xfrm>
            <a:off x="5132271" y="1725404"/>
            <a:ext cx="25939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https://www.cta-observatory.org/</a:t>
            </a:r>
            <a:endParaRPr lang="en-GB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C32536-CBBC-1C4C-9439-C55C89F557B9}"/>
              </a:ext>
            </a:extLst>
          </p:cNvPr>
          <p:cNvSpPr/>
          <p:nvPr/>
        </p:nvSpPr>
        <p:spPr>
          <a:xfrm>
            <a:off x="3331901" y="6328545"/>
            <a:ext cx="5504135" cy="369332"/>
          </a:xfrm>
          <a:prstGeom prst="rect">
            <a:avLst/>
          </a:prstGeom>
          <a:solidFill>
            <a:srgbClr val="94165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CTA  has superb capabilities for DM gamma-ray searches</a:t>
            </a:r>
          </a:p>
        </p:txBody>
      </p:sp>
      <p:sp>
        <p:nvSpPr>
          <p:cNvPr id="21" name="Marcador de número de diapositiva 7">
            <a:extLst>
              <a:ext uri="{FF2B5EF4-FFF2-40B4-BE49-F238E27FC236}">
                <a16:creationId xmlns:a16="http://schemas.microsoft.com/office/drawing/2014/main" id="{B66CE077-A0B8-B64B-BF46-3081062F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7624FBEA-3D72-D141-94CF-7F6107CF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</p:spTree>
    <p:extLst>
      <p:ext uri="{BB962C8B-B14F-4D97-AF65-F5344CB8AC3E}">
        <p14:creationId xmlns:p14="http://schemas.microsoft.com/office/powerpoint/2010/main" val="40655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82" y="2307822"/>
            <a:ext cx="12032233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9088537-6688-CA46-9BBC-E71241F5699D}"/>
              </a:ext>
            </a:extLst>
          </p:cNvPr>
          <p:cNvSpPr/>
          <p:nvPr/>
        </p:nvSpPr>
        <p:spPr>
          <a:xfrm>
            <a:off x="99073" y="2307409"/>
            <a:ext cx="12032233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609861"/>
            <a:ext cx="702532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2073499" y="4121239"/>
            <a:ext cx="3827690" cy="1738650"/>
          </a:xfrm>
          <a:prstGeom prst="bentConnector3">
            <a:avLst>
              <a:gd name="adj1" fmla="val 82637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6040192" y="2421228"/>
            <a:ext cx="682580" cy="3438661"/>
          </a:xfrm>
          <a:prstGeom prst="leftBrace">
            <a:avLst>
              <a:gd name="adj1" fmla="val 55503"/>
              <a:gd name="adj2" fmla="val 5000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6722772" y="2555508"/>
            <a:ext cx="4928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can comprehend several sources, each of them has 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</p:spTree>
    <p:extLst>
      <p:ext uri="{BB962C8B-B14F-4D97-AF65-F5344CB8AC3E}">
        <p14:creationId xmlns:p14="http://schemas.microsoft.com/office/powerpoint/2010/main" val="326230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596982"/>
            <a:ext cx="108571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4630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366017"/>
            <a:ext cx="664311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1844829" y="4404287"/>
            <a:ext cx="5559271" cy="1841971"/>
          </a:xfrm>
          <a:prstGeom prst="bentConnector3">
            <a:avLst>
              <a:gd name="adj1" fmla="val 87761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7418232" y="2621800"/>
            <a:ext cx="682580" cy="3438661"/>
          </a:xfrm>
          <a:prstGeom prst="leftBrace">
            <a:avLst>
              <a:gd name="adj1" fmla="val 55503"/>
              <a:gd name="adj2" fmla="val 51873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7902747" y="2665350"/>
            <a:ext cx="4465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only one DM source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model: WIMP annihilation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model: Template emission model for the galactic centre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FE261DF-923C-0147-B43A-DCA95356B30C}"/>
              </a:ext>
            </a:extLst>
          </p:cNvPr>
          <p:cNvCxnSpPr/>
          <p:nvPr/>
        </p:nvCxnSpPr>
        <p:spPr>
          <a:xfrm>
            <a:off x="8306872" y="5911404"/>
            <a:ext cx="202198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522234"/>
            <a:ext cx="88525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1100" dirty="0"/>
          </a:p>
          <a:p>
            <a:endParaRPr lang="en-GB" sz="5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 Annihilation of Weakly Interactive Massive Particles (WIMPs)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6174CD-6A2D-534D-A37A-77B5C89673BE}"/>
              </a:ext>
            </a:extLst>
          </p:cNvPr>
          <p:cNvSpPr txBox="1"/>
          <p:nvPr/>
        </p:nvSpPr>
        <p:spPr>
          <a:xfrm>
            <a:off x="8324854" y="3631966"/>
            <a:ext cx="158248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Spectral model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5368A-229A-EF42-95B6-23E33048AFB1}"/>
              </a:ext>
            </a:extLst>
          </p:cNvPr>
          <p:cNvSpPr txBox="1"/>
          <p:nvPr/>
        </p:nvSpPr>
        <p:spPr>
          <a:xfrm>
            <a:off x="1795416" y="3631966"/>
            <a:ext cx="142859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Spatial model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486647-EB89-0946-BEEF-5733A522597D}"/>
              </a:ext>
            </a:extLst>
          </p:cNvPr>
          <p:cNvCxnSpPr>
            <a:cxnSpLocks/>
          </p:cNvCxnSpPr>
          <p:nvPr/>
        </p:nvCxnSpPr>
        <p:spPr>
          <a:xfrm>
            <a:off x="5688169" y="3631966"/>
            <a:ext cx="0" cy="314892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E1D783F-436B-904B-AE6B-841C6649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42" y="2770523"/>
            <a:ext cx="6855854" cy="58917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D4D0A55-E55A-3845-901B-B1C5FD6FC898}"/>
              </a:ext>
            </a:extLst>
          </p:cNvPr>
          <p:cNvSpPr/>
          <p:nvPr/>
        </p:nvSpPr>
        <p:spPr>
          <a:xfrm>
            <a:off x="5223880" y="2772854"/>
            <a:ext cx="1269087" cy="589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A9C59AF-EE9E-4348-B593-1B266CB868B3}"/>
              </a:ext>
            </a:extLst>
          </p:cNvPr>
          <p:cNvSpPr/>
          <p:nvPr/>
        </p:nvSpPr>
        <p:spPr>
          <a:xfrm>
            <a:off x="7557752" y="2762790"/>
            <a:ext cx="1558344" cy="589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0AD19A4-52C5-8843-BF31-9E0464F64DC4}"/>
              </a:ext>
            </a:extLst>
          </p:cNvPr>
          <p:cNvCxnSpPr>
            <a:cxnSpLocks/>
          </p:cNvCxnSpPr>
          <p:nvPr/>
        </p:nvCxnSpPr>
        <p:spPr>
          <a:xfrm flipH="1">
            <a:off x="3270764" y="3367431"/>
            <a:ext cx="1901419" cy="38851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FCA1BE0-4B96-324A-ACB9-CCA5D1168A16}"/>
              </a:ext>
            </a:extLst>
          </p:cNvPr>
          <p:cNvCxnSpPr>
            <a:cxnSpLocks/>
          </p:cNvCxnSpPr>
          <p:nvPr/>
        </p:nvCxnSpPr>
        <p:spPr>
          <a:xfrm>
            <a:off x="9165856" y="3215298"/>
            <a:ext cx="290749" cy="34639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775CBD-2112-4F4E-85DD-91300557D84E}"/>
              </a:ext>
            </a:extLst>
          </p:cNvPr>
          <p:cNvSpPr txBox="1"/>
          <p:nvPr/>
        </p:nvSpPr>
        <p:spPr>
          <a:xfrm>
            <a:off x="134341" y="4183555"/>
            <a:ext cx="55538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Assumes ΛDCM model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Encodes how the DM is distributed in the object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We can use different 𝜌</a:t>
            </a:r>
            <a:r>
              <a:rPr lang="en-GB" baseline="-25000" dirty="0"/>
              <a:t>DM </a:t>
            </a:r>
            <a:r>
              <a:rPr lang="en-GB" dirty="0"/>
              <a:t>parametrizations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baseline="-25000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Ends acting as a multiplicative factor to the overall flux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C34F37-2391-0546-B704-2D664563EA04}"/>
              </a:ext>
            </a:extLst>
          </p:cNvPr>
          <p:cNvSpPr txBox="1"/>
          <p:nvPr/>
        </p:nvSpPr>
        <p:spPr>
          <a:xfrm>
            <a:off x="5822510" y="4183555"/>
            <a:ext cx="487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Encodes the spectrum of the emission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We can use the tables computed by </a:t>
            </a:r>
            <a:r>
              <a:rPr lang="en-GB" i="1" dirty="0"/>
              <a:t>[Cirelli+11]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96E492B-466A-2F44-AE26-26797F2AE449}"/>
              </a:ext>
            </a:extLst>
          </p:cNvPr>
          <p:cNvSpPr/>
          <p:nvPr/>
        </p:nvSpPr>
        <p:spPr>
          <a:xfrm>
            <a:off x="6369207" y="5109824"/>
            <a:ext cx="446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http://www.marcocirelli.net/PPPC4DMID.html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031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quet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1318</Words>
  <Application>Microsoft Macintosh PowerPoint</Application>
  <PresentationFormat>Panorámica</PresentationFormat>
  <Paragraphs>267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ＭＳ Ｐゴシック</vt:lpstr>
      <vt:lpstr>American Typewriter</vt:lpstr>
      <vt:lpstr>Arial</vt:lpstr>
      <vt:lpstr>Calibri</vt:lpstr>
      <vt:lpstr>Calibri Light</vt:lpstr>
      <vt:lpstr>Fira Sans Condensed</vt:lpstr>
      <vt:lpstr>Gill Sans MT</vt:lpstr>
      <vt:lpstr>Verdana</vt:lpstr>
      <vt:lpstr>Tema de Office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on: How to search for DM with CTA?</dc:title>
  <dc:creator>Microsoft Office User</dc:creator>
  <cp:lastModifiedBy>Microsoft Office User</cp:lastModifiedBy>
  <cp:revision>49</cp:revision>
  <cp:lastPrinted>2023-03-29T14:16:35Z</cp:lastPrinted>
  <dcterms:created xsi:type="dcterms:W3CDTF">2023-03-27T09:08:59Z</dcterms:created>
  <dcterms:modified xsi:type="dcterms:W3CDTF">2023-03-29T17:53:19Z</dcterms:modified>
</cp:coreProperties>
</file>